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458" r:id="rId2"/>
    <p:sldId id="469" r:id="rId3"/>
    <p:sldId id="470" r:id="rId4"/>
    <p:sldId id="466" r:id="rId5"/>
    <p:sldId id="467" r:id="rId6"/>
    <p:sldId id="463" r:id="rId7"/>
    <p:sldId id="464" r:id="rId8"/>
    <p:sldId id="465" r:id="rId9"/>
    <p:sldId id="468" r:id="rId10"/>
    <p:sldId id="471" r:id="rId11"/>
    <p:sldId id="473" r:id="rId12"/>
    <p:sldId id="472" r:id="rId13"/>
    <p:sldId id="474" r:id="rId14"/>
    <p:sldId id="475" r:id="rId15"/>
    <p:sldId id="477" r:id="rId16"/>
    <p:sldId id="478" r:id="rId17"/>
    <p:sldId id="479" r:id="rId18"/>
    <p:sldId id="476" r:id="rId19"/>
    <p:sldId id="480" r:id="rId20"/>
    <p:sldId id="482" r:id="rId21"/>
    <p:sldId id="481" r:id="rId22"/>
    <p:sldId id="484" r:id="rId23"/>
    <p:sldId id="487" r:id="rId24"/>
    <p:sldId id="488" r:id="rId25"/>
    <p:sldId id="486" r:id="rId26"/>
    <p:sldId id="483" r:id="rId27"/>
    <p:sldId id="485" r:id="rId28"/>
    <p:sldId id="490" r:id="rId29"/>
    <p:sldId id="491" r:id="rId30"/>
    <p:sldId id="492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91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1278"/>
  </p:normalViewPr>
  <p:slideViewPr>
    <p:cSldViewPr snapToGrid="0" snapToObjects="1">
      <p:cViewPr varScale="1">
        <p:scale>
          <a:sx n="63" d="100"/>
          <a:sy n="63" d="100"/>
        </p:scale>
        <p:origin x="12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39900" y="398557"/>
            <a:ext cx="9315580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12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0058400" y="6333546"/>
            <a:ext cx="1836892" cy="407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58400" y="6304732"/>
            <a:ext cx="1592057" cy="34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tex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38200" y="1690688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1699154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333014" y="2175933"/>
            <a:ext cx="3007585" cy="3007585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516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3652"/>
            <a:ext cx="1791990" cy="379352"/>
          </a:xfrm>
          <a:prstGeom prst="rect">
            <a:avLst/>
          </a:prstGeom>
        </p:spPr>
      </p:pic>
      <p:sp>
        <p:nvSpPr>
          <p:cNvPr id="10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Dax-Regular" charset="0"/>
                <a:ea typeface="Dax-Regular" charset="0"/>
                <a:cs typeface="Dax-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1pPr>
            <a:lvl2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2pPr>
            <a:lvl3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3pPr>
            <a:lvl4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4pPr>
            <a:lvl5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7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3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4779" y="6213244"/>
            <a:ext cx="1791085" cy="375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11292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10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2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slide- don't us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59" y="832897"/>
            <a:ext cx="9025619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15810-4C69-604A-A4C5-98DC0C9B3678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8000" y="597178"/>
            <a:ext cx="6211612" cy="1111517"/>
          </a:xfrm>
        </p:spPr>
        <p:txBody>
          <a:bodyPr>
            <a:normAutofit/>
          </a:bodyPr>
          <a:lstStyle/>
          <a:p>
            <a:pPr algn="ctr"/>
            <a:r>
              <a:rPr lang="es-ES" altLang="en-US" dirty="0" smtClean="0">
                <a:solidFill>
                  <a:srgbClr val="0070C0"/>
                </a:solidFill>
                <a:sym typeface="+mn-ea"/>
              </a:rPr>
              <a:t>Inception</a:t>
            </a:r>
            <a:endParaRPr lang="es-ES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5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4840" y="2540315"/>
            <a:ext cx="11003280" cy="842963"/>
          </a:xfrm>
        </p:spPr>
        <p:txBody>
          <a:bodyPr>
            <a:noAutofit/>
          </a:bodyPr>
          <a:lstStyle/>
          <a:p>
            <a:r>
              <a:rPr lang="es-CO" sz="4400" dirty="0" smtClean="0"/>
              <a:t>Ayudar a reducir el índice de criminalidad</a:t>
            </a:r>
            <a:endParaRPr lang="es-CO" sz="4400" dirty="0"/>
          </a:p>
        </p:txBody>
      </p:sp>
    </p:spTree>
    <p:extLst>
      <p:ext uri="{BB962C8B-B14F-4D97-AF65-F5344CB8AC3E}">
        <p14:creationId xmlns:p14="http://schemas.microsoft.com/office/powerpoint/2010/main" val="19390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851515" y="1414265"/>
            <a:ext cx="1824693" cy="1702276"/>
            <a:chOff x="4851515" y="1414265"/>
            <a:chExt cx="1824693" cy="1702276"/>
          </a:xfrm>
        </p:grpSpPr>
        <p:sp>
          <p:nvSpPr>
            <p:cNvPr id="5" name="Google Shape;83;p14"/>
            <p:cNvSpPr/>
            <p:nvPr/>
          </p:nvSpPr>
          <p:spPr>
            <a:xfrm>
              <a:off x="4851515" y="1414265"/>
              <a:ext cx="1824693" cy="1702276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450313" y="1803738"/>
              <a:ext cx="6270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54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" dirty="0" smtClean="0"/>
                <a:t>.</a:t>
              </a:r>
              <a:endParaRPr lang="es-CO" dirty="0"/>
            </a:p>
          </p:txBody>
        </p:sp>
      </p:grpSp>
      <p:sp>
        <p:nvSpPr>
          <p:cNvPr id="7" name="Google Shape;73;p13"/>
          <p:cNvSpPr txBox="1">
            <a:spLocks/>
          </p:cNvSpPr>
          <p:nvPr/>
        </p:nvSpPr>
        <p:spPr>
          <a:xfrm>
            <a:off x="1021732" y="3424191"/>
            <a:ext cx="7369282" cy="88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4400" kern="0" dirty="0" smtClean="0"/>
              <a:t>Visión</a:t>
            </a:r>
            <a:endParaRPr kumimoji="0" lang="es-CO" sz="44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  <p:sp>
        <p:nvSpPr>
          <p:cNvPr id="8" name="Google Shape;365;p37"/>
          <p:cNvSpPr/>
          <p:nvPr/>
        </p:nvSpPr>
        <p:spPr>
          <a:xfrm>
            <a:off x="6020143" y="3506014"/>
            <a:ext cx="1312130" cy="851731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7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72" y="1542201"/>
            <a:ext cx="2605197" cy="260519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339685" y="654480"/>
            <a:ext cx="3254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err="1" smtClean="0">
                <a:solidFill>
                  <a:schemeClr val="accent6"/>
                </a:solidFill>
              </a:rPr>
              <a:t>The</a:t>
            </a:r>
            <a:r>
              <a:rPr lang="es-CO" sz="3200" b="1" dirty="0" smtClean="0">
                <a:solidFill>
                  <a:schemeClr val="accent6"/>
                </a:solidFill>
              </a:rPr>
              <a:t> </a:t>
            </a:r>
            <a:r>
              <a:rPr lang="es-CO" sz="3200" b="1" dirty="0" err="1" smtClean="0">
                <a:solidFill>
                  <a:schemeClr val="accent6"/>
                </a:solidFill>
              </a:rPr>
              <a:t>elevator</a:t>
            </a:r>
            <a:r>
              <a:rPr lang="es-CO" sz="3200" b="1" dirty="0" smtClean="0">
                <a:solidFill>
                  <a:schemeClr val="accent6"/>
                </a:solidFill>
              </a:rPr>
              <a:t> pitch</a:t>
            </a:r>
            <a:endParaRPr lang="es-CO" sz="3200" b="1" dirty="0">
              <a:solidFill>
                <a:schemeClr val="accent6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326743" y="226155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>
                <a:solidFill>
                  <a:schemeClr val="accent6"/>
                </a:solidFill>
                <a:latin typeface="Arial" panose="020B0604020202020204" pitchFamily="34" charset="0"/>
              </a:rPr>
              <a:t>Para [ cliente | público ]</a:t>
            </a:r>
            <a:r>
              <a:rPr lang="es-CO" dirty="0">
                <a:solidFill>
                  <a:schemeClr val="accent6"/>
                </a:solidFill>
              </a:rPr>
              <a:t/>
            </a:r>
            <a:br>
              <a:rPr lang="es-CO" dirty="0">
                <a:solidFill>
                  <a:schemeClr val="accent6"/>
                </a:solidFill>
              </a:rPr>
            </a:br>
            <a:r>
              <a:rPr lang="es-CO" dirty="0">
                <a:solidFill>
                  <a:schemeClr val="accent6"/>
                </a:solidFill>
                <a:latin typeface="Arial" panose="020B0604020202020204" pitchFamily="34" charset="0"/>
              </a:rPr>
              <a:t>que tiene [ necesidad | oportunidad ]</a:t>
            </a:r>
            <a:r>
              <a:rPr lang="es-CO" dirty="0">
                <a:solidFill>
                  <a:schemeClr val="accent6"/>
                </a:solidFill>
              </a:rPr>
              <a:t/>
            </a:r>
            <a:br>
              <a:rPr lang="es-CO" dirty="0">
                <a:solidFill>
                  <a:schemeClr val="accent6"/>
                </a:solidFill>
              </a:rPr>
            </a:br>
            <a:r>
              <a:rPr lang="es-CO" dirty="0">
                <a:solidFill>
                  <a:schemeClr val="accent6"/>
                </a:solidFill>
                <a:latin typeface="Arial" panose="020B0604020202020204" pitchFamily="34" charset="0"/>
              </a:rPr>
              <a:t>[ nombre producto ] es un [ tipo de producto ]</a:t>
            </a:r>
            <a:r>
              <a:rPr lang="es-CO" dirty="0">
                <a:solidFill>
                  <a:schemeClr val="accent6"/>
                </a:solidFill>
              </a:rPr>
              <a:t/>
            </a:r>
            <a:br>
              <a:rPr lang="es-CO" dirty="0">
                <a:solidFill>
                  <a:schemeClr val="accent6"/>
                </a:solidFill>
              </a:rPr>
            </a:br>
            <a:r>
              <a:rPr lang="es-CO" dirty="0">
                <a:solidFill>
                  <a:schemeClr val="accent6"/>
                </a:solidFill>
                <a:latin typeface="Arial" panose="020B0604020202020204" pitchFamily="34" charset="0"/>
              </a:rPr>
              <a:t>que [ beneficio | razón de compra] </a:t>
            </a:r>
            <a:r>
              <a:rPr lang="es-CO" dirty="0">
                <a:solidFill>
                  <a:schemeClr val="accent6"/>
                </a:solidFill>
              </a:rPr>
              <a:t/>
            </a:r>
            <a:br>
              <a:rPr lang="es-CO" dirty="0">
                <a:solidFill>
                  <a:schemeClr val="accent6"/>
                </a:solidFill>
              </a:rPr>
            </a:br>
            <a:r>
              <a:rPr lang="es-CO" dirty="0">
                <a:solidFill>
                  <a:schemeClr val="accent6"/>
                </a:solidFill>
                <a:latin typeface="Arial" panose="020B0604020202020204" pitchFamily="34" charset="0"/>
              </a:rPr>
              <a:t>A diferencia de [ principal competidor | alternativa ]</a:t>
            </a:r>
            <a:r>
              <a:rPr lang="es-CO" dirty="0">
                <a:solidFill>
                  <a:schemeClr val="accent6"/>
                </a:solidFill>
              </a:rPr>
              <a:t/>
            </a:r>
            <a:br>
              <a:rPr lang="es-CO" dirty="0">
                <a:solidFill>
                  <a:schemeClr val="accent6"/>
                </a:solidFill>
              </a:rPr>
            </a:br>
            <a:r>
              <a:rPr lang="es-CO" dirty="0">
                <a:solidFill>
                  <a:schemeClr val="accent6"/>
                </a:solidFill>
                <a:latin typeface="Arial" panose="020B0604020202020204" pitchFamily="34" charset="0"/>
              </a:rPr>
              <a:t>nuestro producto [ diferencial competitivo ]</a:t>
            </a:r>
            <a:endParaRPr lang="es-CO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2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94134" y="131259"/>
            <a:ext cx="3319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>
                <a:solidFill>
                  <a:schemeClr val="accent6"/>
                </a:solidFill>
              </a:rPr>
              <a:t>Product </a:t>
            </a:r>
            <a:r>
              <a:rPr lang="es-CO" sz="2800" b="1" dirty="0" err="1" smtClean="0">
                <a:solidFill>
                  <a:schemeClr val="accent6"/>
                </a:solidFill>
              </a:rPr>
              <a:t>Vision</a:t>
            </a:r>
            <a:r>
              <a:rPr lang="es-CO" sz="2800" b="1" dirty="0" smtClean="0">
                <a:solidFill>
                  <a:schemeClr val="accent6"/>
                </a:solidFill>
              </a:rPr>
              <a:t> </a:t>
            </a:r>
            <a:r>
              <a:rPr lang="es-CO" sz="2800" b="1" dirty="0" err="1" smtClean="0">
                <a:solidFill>
                  <a:schemeClr val="accent6"/>
                </a:solidFill>
              </a:rPr>
              <a:t>Board</a:t>
            </a:r>
            <a:endParaRPr lang="es-CO" sz="2800" b="1" dirty="0">
              <a:solidFill>
                <a:schemeClr val="accent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1" y="2692913"/>
            <a:ext cx="2090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accent6"/>
                </a:solidFill>
              </a:rPr>
              <a:t>¿Para quién es el producto?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3032" y="2677917"/>
            <a:ext cx="2278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accent6"/>
                </a:solidFill>
              </a:rPr>
              <a:t>¿Qué necesidades tiene el cliente?</a:t>
            </a:r>
          </a:p>
          <a:p>
            <a:endParaRPr lang="en-US" sz="1600" dirty="0" smtClean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6333" y="2692913"/>
            <a:ext cx="2278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 smtClean="0">
                <a:solidFill>
                  <a:schemeClr val="accent6"/>
                </a:solidFill>
              </a:rPr>
              <a:t>Producto</a:t>
            </a:r>
          </a:p>
          <a:p>
            <a:endParaRPr lang="en-US" sz="1600" dirty="0" smtClean="0">
              <a:solidFill>
                <a:schemeClr val="accent6"/>
              </a:solidFill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57029" y="2619821"/>
            <a:ext cx="3570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6"/>
                </a:solidFill>
              </a:rPr>
              <a:t>Valor</a:t>
            </a:r>
            <a:endParaRPr lang="en-US" sz="1600" dirty="0">
              <a:solidFill>
                <a:schemeClr val="accent6"/>
              </a:solidFill>
            </a:endParaRPr>
          </a:p>
        </p:txBody>
      </p:sp>
      <p:cxnSp>
        <p:nvCxnSpPr>
          <p:cNvPr id="9" name="Conector recto 11"/>
          <p:cNvCxnSpPr/>
          <p:nvPr/>
        </p:nvCxnSpPr>
        <p:spPr>
          <a:xfrm>
            <a:off x="2540734" y="1755715"/>
            <a:ext cx="5843" cy="423868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 flipH="1">
            <a:off x="5502471" y="1762975"/>
            <a:ext cx="6382" cy="423142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1"/>
          <p:cNvCxnSpPr/>
          <p:nvPr/>
        </p:nvCxnSpPr>
        <p:spPr>
          <a:xfrm flipH="1">
            <a:off x="8304414" y="1762975"/>
            <a:ext cx="18652" cy="423142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3" descr="group-icon.png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972459" y="1836578"/>
            <a:ext cx="638625" cy="638625"/>
          </a:xfrm>
          <a:prstGeom prst="rect">
            <a:avLst/>
          </a:prstGeom>
        </p:spPr>
      </p:pic>
      <p:pic>
        <p:nvPicPr>
          <p:cNvPr id="13" name="Picture 14" descr="tasks-icon-14.png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628567" y="1851093"/>
            <a:ext cx="580574" cy="580574"/>
          </a:xfrm>
          <a:prstGeom prst="rect">
            <a:avLst/>
          </a:prstGeom>
        </p:spPr>
      </p:pic>
      <p:pic>
        <p:nvPicPr>
          <p:cNvPr id="14" name="Picture 15" descr="gift-icon_21990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581527" y="1844354"/>
            <a:ext cx="725715" cy="725715"/>
          </a:xfrm>
          <a:prstGeom prst="rect">
            <a:avLst/>
          </a:prstGeom>
        </p:spPr>
      </p:pic>
      <p:pic>
        <p:nvPicPr>
          <p:cNvPr id="15" name="Picture 16" descr="145319-200.png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9492341" y="1851092"/>
            <a:ext cx="696688" cy="696688"/>
          </a:xfrm>
          <a:prstGeom prst="rect">
            <a:avLst/>
          </a:prstGeom>
        </p:spPr>
      </p:pic>
      <p:sp>
        <p:nvSpPr>
          <p:cNvPr id="16" name="CuadroTexto 26"/>
          <p:cNvSpPr txBox="1"/>
          <p:nvPr/>
        </p:nvSpPr>
        <p:spPr>
          <a:xfrm>
            <a:off x="194134" y="872189"/>
            <a:ext cx="5257796" cy="46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O" sz="2400" b="1" dirty="0" smtClean="0">
                <a:solidFill>
                  <a:schemeClr val="accent6"/>
                </a:solidFill>
              </a:rPr>
              <a:t>Nombre</a:t>
            </a:r>
            <a:r>
              <a:rPr lang="en-US" sz="2400" b="1" dirty="0" smtClean="0">
                <a:solidFill>
                  <a:schemeClr val="accent6"/>
                </a:solidFill>
              </a:rPr>
              <a:t> </a:t>
            </a:r>
            <a:r>
              <a:rPr lang="en-US" sz="2400" b="1" dirty="0" smtClean="0">
                <a:solidFill>
                  <a:schemeClr val="accent6"/>
                </a:solidFill>
              </a:rPr>
              <a:t>del Proyecto</a:t>
            </a:r>
            <a:r>
              <a:rPr lang="en-US" sz="2400" dirty="0" smtClean="0">
                <a:solidFill>
                  <a:schemeClr val="accent6"/>
                </a:solidFill>
              </a:rPr>
              <a:t>:</a:t>
            </a:r>
            <a:endParaRPr lang="en-US" sz="2400" dirty="0" smtClean="0">
              <a:solidFill>
                <a:schemeClr val="accent6"/>
              </a:solidFill>
            </a:endParaRPr>
          </a:p>
        </p:txBody>
      </p:sp>
      <p:sp>
        <p:nvSpPr>
          <p:cNvPr id="17" name="CuadroTexto 26"/>
          <p:cNvSpPr txBox="1"/>
          <p:nvPr/>
        </p:nvSpPr>
        <p:spPr>
          <a:xfrm>
            <a:off x="5493449" y="872188"/>
            <a:ext cx="6234092" cy="46166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accent6"/>
                </a:solidFill>
              </a:defRPr>
            </a:lvl1pPr>
          </a:lstStyle>
          <a:p>
            <a:r>
              <a:rPr lang="es-CO" dirty="0" smtClean="0"/>
              <a:t>Frase Representativa: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02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667" t="10089" r="16858" b="10899"/>
          <a:stretch/>
        </p:blipFill>
        <p:spPr>
          <a:xfrm>
            <a:off x="1466850" y="225965"/>
            <a:ext cx="9258300" cy="61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851515" y="1414265"/>
            <a:ext cx="1824693" cy="1702276"/>
            <a:chOff x="4851515" y="1414265"/>
            <a:chExt cx="1824693" cy="1702276"/>
          </a:xfrm>
        </p:grpSpPr>
        <p:sp>
          <p:nvSpPr>
            <p:cNvPr id="5" name="Google Shape;83;p14"/>
            <p:cNvSpPr/>
            <p:nvPr/>
          </p:nvSpPr>
          <p:spPr>
            <a:xfrm>
              <a:off x="4851515" y="1414265"/>
              <a:ext cx="1824693" cy="1702276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450313" y="1803738"/>
              <a:ext cx="6270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54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r>
                <a:rPr lang="en" dirty="0" smtClean="0"/>
                <a:t>.</a:t>
              </a:r>
              <a:endParaRPr lang="es-CO" dirty="0"/>
            </a:p>
          </p:txBody>
        </p:sp>
      </p:grpSp>
      <p:sp>
        <p:nvSpPr>
          <p:cNvPr id="7" name="Google Shape;73;p13"/>
          <p:cNvSpPr txBox="1">
            <a:spLocks/>
          </p:cNvSpPr>
          <p:nvPr/>
        </p:nvSpPr>
        <p:spPr>
          <a:xfrm>
            <a:off x="1756844" y="3346357"/>
            <a:ext cx="7369282" cy="88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4400" kern="0" dirty="0" smtClean="0"/>
              <a:t>Conoce a tu vecindario</a:t>
            </a:r>
            <a:endParaRPr kumimoji="0" lang="es-CO" sz="44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  <p:sp>
        <p:nvSpPr>
          <p:cNvPr id="9" name="Google Shape;399;p37"/>
          <p:cNvSpPr/>
          <p:nvPr/>
        </p:nvSpPr>
        <p:spPr>
          <a:xfrm>
            <a:off x="8821326" y="3243842"/>
            <a:ext cx="1740996" cy="1549571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63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1;p27"/>
          <p:cNvSpPr/>
          <p:nvPr/>
        </p:nvSpPr>
        <p:spPr>
          <a:xfrm>
            <a:off x="1695257" y="1850602"/>
            <a:ext cx="2582765" cy="2532714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19" y="2295105"/>
            <a:ext cx="1474710" cy="1474710"/>
          </a:xfrm>
          <a:prstGeom prst="rect">
            <a:avLst/>
          </a:prstGeom>
        </p:spPr>
      </p:pic>
      <p:sp>
        <p:nvSpPr>
          <p:cNvPr id="6" name="Google Shape;359;p37"/>
          <p:cNvSpPr/>
          <p:nvPr/>
        </p:nvSpPr>
        <p:spPr>
          <a:xfrm>
            <a:off x="1579144" y="4386701"/>
            <a:ext cx="753925" cy="7814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59;p37"/>
          <p:cNvSpPr/>
          <p:nvPr/>
        </p:nvSpPr>
        <p:spPr>
          <a:xfrm>
            <a:off x="2424226" y="637978"/>
            <a:ext cx="753925" cy="7814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9;p37"/>
          <p:cNvSpPr/>
          <p:nvPr/>
        </p:nvSpPr>
        <p:spPr>
          <a:xfrm>
            <a:off x="3562148" y="4453041"/>
            <a:ext cx="753925" cy="7814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359;p37"/>
          <p:cNvSpPr/>
          <p:nvPr/>
        </p:nvSpPr>
        <p:spPr>
          <a:xfrm>
            <a:off x="4524515" y="3106687"/>
            <a:ext cx="753925" cy="7814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59;p37"/>
          <p:cNvSpPr/>
          <p:nvPr/>
        </p:nvSpPr>
        <p:spPr>
          <a:xfrm>
            <a:off x="670649" y="2985018"/>
            <a:ext cx="753925" cy="7814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59;p37"/>
          <p:cNvSpPr/>
          <p:nvPr/>
        </p:nvSpPr>
        <p:spPr>
          <a:xfrm>
            <a:off x="4407259" y="1514320"/>
            <a:ext cx="753925" cy="7814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59;p37"/>
          <p:cNvSpPr/>
          <p:nvPr/>
        </p:nvSpPr>
        <p:spPr>
          <a:xfrm>
            <a:off x="889960" y="1271168"/>
            <a:ext cx="753925" cy="781494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71" y="4510044"/>
            <a:ext cx="1708999" cy="1708999"/>
          </a:xfrm>
          <a:prstGeom prst="rect">
            <a:avLst/>
          </a:prstGeom>
        </p:spPr>
      </p:pic>
      <p:sp>
        <p:nvSpPr>
          <p:cNvPr id="16" name="Llamada rectangular redondeada 15"/>
          <p:cNvSpPr/>
          <p:nvPr/>
        </p:nvSpPr>
        <p:spPr>
          <a:xfrm>
            <a:off x="7898519" y="1987631"/>
            <a:ext cx="3321024" cy="1893349"/>
          </a:xfrm>
          <a:prstGeom prst="wedgeRoundRectCallout">
            <a:avLst>
              <a:gd name="adj1" fmla="val -7768"/>
              <a:gd name="adj2" fmla="val 64800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Plasmas un mapa de tu equipo y sus vecinos, la idea es identificar de primera mano a todos lo involucrado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2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851515" y="1414265"/>
            <a:ext cx="1824693" cy="1702276"/>
            <a:chOff x="4851515" y="1414265"/>
            <a:chExt cx="1824693" cy="1702276"/>
          </a:xfrm>
        </p:grpSpPr>
        <p:sp>
          <p:nvSpPr>
            <p:cNvPr id="5" name="Google Shape;83;p14"/>
            <p:cNvSpPr/>
            <p:nvPr/>
          </p:nvSpPr>
          <p:spPr>
            <a:xfrm>
              <a:off x="4851515" y="1414265"/>
              <a:ext cx="1824693" cy="1702276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450313" y="1803738"/>
              <a:ext cx="6270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54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" dirty="0" smtClean="0"/>
                <a:t>.</a:t>
              </a:r>
              <a:endParaRPr lang="es-CO" dirty="0"/>
            </a:p>
          </p:txBody>
        </p:sp>
      </p:grpSp>
      <p:sp>
        <p:nvSpPr>
          <p:cNvPr id="7" name="Google Shape;73;p13"/>
          <p:cNvSpPr txBox="1">
            <a:spLocks/>
          </p:cNvSpPr>
          <p:nvPr/>
        </p:nvSpPr>
        <p:spPr>
          <a:xfrm>
            <a:off x="2192272" y="3281857"/>
            <a:ext cx="7369282" cy="88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4400" kern="0" dirty="0" smtClean="0"/>
              <a:t>Riesgos</a:t>
            </a:r>
            <a:endParaRPr kumimoji="0" lang="es-CO" sz="44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16491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33" y="1850630"/>
            <a:ext cx="6991496" cy="332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3;p13"/>
          <p:cNvSpPr txBox="1">
            <a:spLocks/>
          </p:cNvSpPr>
          <p:nvPr/>
        </p:nvSpPr>
        <p:spPr>
          <a:xfrm>
            <a:off x="755358" y="380628"/>
            <a:ext cx="8475728" cy="10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4400" kern="0" dirty="0" smtClean="0"/>
              <a:t>Que nos mantiene despiertos? </a:t>
            </a:r>
            <a:endParaRPr kumimoji="0" lang="es-CO" sz="44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4820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3;p13"/>
          <p:cNvSpPr txBox="1">
            <a:spLocks/>
          </p:cNvSpPr>
          <p:nvPr/>
        </p:nvSpPr>
        <p:spPr>
          <a:xfrm>
            <a:off x="755358" y="380628"/>
            <a:ext cx="8475728" cy="105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4400" kern="0" dirty="0" smtClean="0"/>
              <a:t>Que nos mantiene despiertos? </a:t>
            </a:r>
            <a:endParaRPr kumimoji="0" lang="es-CO" sz="44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58" y="2126401"/>
            <a:ext cx="2605197" cy="260519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472" y="4731598"/>
            <a:ext cx="1708999" cy="1708999"/>
          </a:xfrm>
          <a:prstGeom prst="rect">
            <a:avLst/>
          </a:prstGeom>
        </p:spPr>
      </p:pic>
      <p:sp>
        <p:nvSpPr>
          <p:cNvPr id="7" name="Llamada rectangular redondeada 6"/>
          <p:cNvSpPr/>
          <p:nvPr/>
        </p:nvSpPr>
        <p:spPr>
          <a:xfrm>
            <a:off x="5198862" y="2465777"/>
            <a:ext cx="2392109" cy="1893349"/>
          </a:xfrm>
          <a:prstGeom prst="wedgeRoundRectCallout">
            <a:avLst>
              <a:gd name="adj1" fmla="val 38952"/>
              <a:gd name="adj2" fmla="val 64800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 una lista con las cosas que te preocupan del proyecto, aquellas que no te dejan ir a dormir tranquilo</a:t>
            </a:r>
            <a:endParaRPr lang="es-CO"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lamada rectangular redondeada 7"/>
          <p:cNvSpPr/>
          <p:nvPr/>
        </p:nvSpPr>
        <p:spPr>
          <a:xfrm>
            <a:off x="8283148" y="2465776"/>
            <a:ext cx="2392109" cy="1893349"/>
          </a:xfrm>
          <a:prstGeom prst="wedgeRoundRectCallout">
            <a:avLst>
              <a:gd name="adj1" fmla="val -36893"/>
              <a:gd name="adj2" fmla="val 73233"/>
              <a:gd name="adj3" fmla="val 16667"/>
            </a:avLst>
          </a:prstGeom>
          <a:solidFill>
            <a:srgbClr val="00B050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Tip: </a:t>
            </a:r>
            <a:r>
              <a:rPr lang="es-CO" sz="16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te quedes solo con la lista, priorízala y toma las medidas que crean necesarias!</a:t>
            </a:r>
            <a:endParaRPr lang="es-CO" sz="16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65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/>
          <p:cNvSpPr txBox="1">
            <a:spLocks/>
          </p:cNvSpPr>
          <p:nvPr/>
        </p:nvSpPr>
        <p:spPr>
          <a:xfrm>
            <a:off x="1797368" y="704951"/>
            <a:ext cx="8596312" cy="904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Reunión de contextualización para que todos los actores tengan una idea clara de lo que se quiere y cual es el objetivo</a:t>
            </a:r>
          </a:p>
          <a:p>
            <a:endParaRPr lang="es-CO" dirty="0" smtClean="0"/>
          </a:p>
          <a:p>
            <a:endParaRPr lang="es-CO" dirty="0"/>
          </a:p>
        </p:txBody>
      </p:sp>
      <p:pic>
        <p:nvPicPr>
          <p:cNvPr id="5" name="Picture 2" descr="http://www.re-inventa.com/wp-content/uploads/Agile-Incepti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370" y="1819115"/>
            <a:ext cx="4083627" cy="275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re-inventa.com/wp-content/uploads/Agile-Incep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711" y="4785372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9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851515" y="1414265"/>
            <a:ext cx="1824693" cy="1702276"/>
            <a:chOff x="4851515" y="1414265"/>
            <a:chExt cx="1824693" cy="1702276"/>
          </a:xfrm>
        </p:grpSpPr>
        <p:sp>
          <p:nvSpPr>
            <p:cNvPr id="5" name="Google Shape;83;p14"/>
            <p:cNvSpPr/>
            <p:nvPr/>
          </p:nvSpPr>
          <p:spPr>
            <a:xfrm>
              <a:off x="4851515" y="1414265"/>
              <a:ext cx="1824693" cy="1702276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450313" y="1803738"/>
              <a:ext cx="6270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5400" b="1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" dirty="0" smtClean="0"/>
                <a:t>.</a:t>
              </a:r>
              <a:endParaRPr lang="es-CO" dirty="0"/>
            </a:p>
          </p:txBody>
        </p:sp>
      </p:grpSp>
      <p:sp>
        <p:nvSpPr>
          <p:cNvPr id="7" name="Google Shape;73;p13"/>
          <p:cNvSpPr txBox="1">
            <a:spLocks/>
          </p:cNvSpPr>
          <p:nvPr/>
        </p:nvSpPr>
        <p:spPr>
          <a:xfrm>
            <a:off x="2192272" y="3281857"/>
            <a:ext cx="7369282" cy="88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4400" kern="0" dirty="0" smtClean="0"/>
              <a:t>Lista del Si y No</a:t>
            </a:r>
            <a:endParaRPr kumimoji="0" lang="es-CO" sz="44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18851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/>
          <p:cNvGrpSpPr/>
          <p:nvPr/>
        </p:nvGrpSpPr>
        <p:grpSpPr>
          <a:xfrm>
            <a:off x="472440" y="466204"/>
            <a:ext cx="5452789" cy="5041693"/>
            <a:chOff x="724808" y="466204"/>
            <a:chExt cx="4656819" cy="5041693"/>
          </a:xfrm>
        </p:grpSpPr>
        <p:sp>
          <p:nvSpPr>
            <p:cNvPr id="4" name="CuadroTexto 3"/>
            <p:cNvSpPr txBox="1"/>
            <p:nvPr/>
          </p:nvSpPr>
          <p:spPr>
            <a:xfrm>
              <a:off x="1400741" y="493303"/>
              <a:ext cx="6559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44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s-CO" sz="4400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endParaRPr lang="es-CO" sz="4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3599655" y="493302"/>
              <a:ext cx="11320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4400" dirty="0" err="1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</a:t>
              </a:r>
              <a:endParaRPr lang="es-CO" sz="4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1538627" y="3570240"/>
              <a:ext cx="303961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4400" dirty="0" err="1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Unresolved</a:t>
              </a:r>
              <a:endParaRPr lang="es-CO" sz="4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" name="Conector recto 7"/>
            <p:cNvCxnSpPr/>
            <p:nvPr/>
          </p:nvCxnSpPr>
          <p:spPr>
            <a:xfrm flipV="1">
              <a:off x="757919" y="1291772"/>
              <a:ext cx="4601029" cy="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/>
            <p:cNvCxnSpPr/>
            <p:nvPr/>
          </p:nvCxnSpPr>
          <p:spPr>
            <a:xfrm flipV="1">
              <a:off x="757919" y="3403601"/>
              <a:ext cx="4601029" cy="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V="1">
              <a:off x="757918" y="5507896"/>
              <a:ext cx="4601029" cy="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>
              <a:off x="724808" y="493303"/>
              <a:ext cx="33111" cy="5014594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5381627" y="493303"/>
              <a:ext cx="0" cy="5014594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>
              <a:off x="724808" y="475021"/>
              <a:ext cx="4623708" cy="37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16"/>
            <p:cNvCxnSpPr/>
            <p:nvPr/>
          </p:nvCxnSpPr>
          <p:spPr>
            <a:xfrm>
              <a:off x="3003551" y="466204"/>
              <a:ext cx="54881" cy="2937398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43" y="4107484"/>
            <a:ext cx="1708999" cy="1708999"/>
          </a:xfrm>
          <a:prstGeom prst="rect">
            <a:avLst/>
          </a:prstGeom>
        </p:spPr>
      </p:pic>
      <p:sp>
        <p:nvSpPr>
          <p:cNvPr id="22" name="Llamada rectangular redondeada 21"/>
          <p:cNvSpPr/>
          <p:nvPr/>
        </p:nvSpPr>
        <p:spPr>
          <a:xfrm>
            <a:off x="6305809" y="1312908"/>
            <a:ext cx="3091651" cy="2389141"/>
          </a:xfrm>
          <a:prstGeom prst="wedgeRoundRectCallout">
            <a:avLst>
              <a:gd name="adj1" fmla="val 32961"/>
              <a:gd name="adj2" fmla="val 6246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Pon visible y comunica las cosas (funcionalidades) que </a:t>
            </a:r>
            <a:r>
              <a:rPr lang="es-CO" sz="1600" b="1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van a hacer.</a:t>
            </a:r>
          </a:p>
          <a:p>
            <a:pPr algn="ctr"/>
            <a:r>
              <a:rPr lang="es-CO" sz="1600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Muchas de las veces asumimos, pero al decirlas genera conocimiento compartido. Además le da foco al equipo sobre lo que debe construir.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Llamada rectangular redondeada 24"/>
          <p:cNvSpPr/>
          <p:nvPr/>
        </p:nvSpPr>
        <p:spPr>
          <a:xfrm>
            <a:off x="9778040" y="1419225"/>
            <a:ext cx="2109159" cy="2156458"/>
          </a:xfrm>
          <a:prstGeom prst="wedgeRoundRectCallout">
            <a:avLst>
              <a:gd name="adj1" fmla="val -37669"/>
              <a:gd name="adj2" fmla="val 68844"/>
              <a:gd name="adj3" fmla="val 16667"/>
            </a:avLst>
          </a:prstGeom>
          <a:solidFill>
            <a:srgbClr val="00B050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Además así pueden evitar malos entendidos con los involucrados y </a:t>
            </a:r>
            <a:r>
              <a:rPr lang="es-CO" sz="1600" dirty="0" err="1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setear</a:t>
            </a:r>
            <a:r>
              <a:rPr lang="es-CO" sz="1600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expectativas!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21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851515" y="1414265"/>
            <a:ext cx="1824693" cy="1702276"/>
            <a:chOff x="4851515" y="1414265"/>
            <a:chExt cx="1824693" cy="1702276"/>
          </a:xfrm>
        </p:grpSpPr>
        <p:sp>
          <p:nvSpPr>
            <p:cNvPr id="5" name="Google Shape;83;p14"/>
            <p:cNvSpPr/>
            <p:nvPr/>
          </p:nvSpPr>
          <p:spPr>
            <a:xfrm>
              <a:off x="4851515" y="1414265"/>
              <a:ext cx="1824693" cy="1702276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450313" y="1803738"/>
              <a:ext cx="6270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54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" dirty="0" smtClean="0"/>
                <a:t>.</a:t>
              </a:r>
              <a:endParaRPr lang="es-CO" dirty="0"/>
            </a:p>
          </p:txBody>
        </p:sp>
      </p:grpSp>
      <p:sp>
        <p:nvSpPr>
          <p:cNvPr id="7" name="Google Shape;73;p13"/>
          <p:cNvSpPr txBox="1">
            <a:spLocks/>
          </p:cNvSpPr>
          <p:nvPr/>
        </p:nvSpPr>
        <p:spPr>
          <a:xfrm>
            <a:off x="2192272" y="3281857"/>
            <a:ext cx="7369282" cy="88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4400" kern="0" dirty="0" smtClean="0"/>
              <a:t>Definimos Personas</a:t>
            </a:r>
            <a:endParaRPr kumimoji="0" lang="es-CO" sz="44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284633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para person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2" y="757291"/>
            <a:ext cx="5935262" cy="349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lamada rectangular redondeada 6"/>
          <p:cNvSpPr/>
          <p:nvPr/>
        </p:nvSpPr>
        <p:spPr>
          <a:xfrm>
            <a:off x="7156793" y="804908"/>
            <a:ext cx="2729280" cy="3270999"/>
          </a:xfrm>
          <a:prstGeom prst="wedgeRoundRectCallout">
            <a:avLst>
              <a:gd name="adj1" fmla="val 32961"/>
              <a:gd name="adj2" fmla="val 6246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Personas </a:t>
            </a:r>
            <a:r>
              <a:rPr lang="es-CO" sz="1600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una técnica que nos permite crear un estereotipo de nuestros usuarios y nos ayuda a ver el producto desde el punto de vista del usuario.</a:t>
            </a:r>
          </a:p>
          <a:p>
            <a:pPr algn="ctr"/>
            <a:r>
              <a:rPr lang="es-CO" sz="1600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hemos hecho antes el PVB las personas deberían estar en uno de los grupos de  usuario definidos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902" y="4252627"/>
            <a:ext cx="1708999" cy="170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7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53;p21"/>
          <p:cNvSpPr txBox="1">
            <a:spLocks/>
          </p:cNvSpPr>
          <p:nvPr/>
        </p:nvSpPr>
        <p:spPr>
          <a:xfrm>
            <a:off x="6867616" y="2463263"/>
            <a:ext cx="1992628" cy="1865531"/>
          </a:xfrm>
          <a:prstGeom prst="rect">
            <a:avLst/>
          </a:prstGeom>
          <a:solidFill>
            <a:srgbClr val="000000">
              <a:alpha val="32690"/>
            </a:srgb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spcBef>
                <a:spcPts val="0"/>
              </a:spcBef>
            </a:pPr>
            <a:endParaRPr lang="en-US" sz="3000" dirty="0"/>
          </a:p>
        </p:txBody>
      </p:sp>
      <p:sp>
        <p:nvSpPr>
          <p:cNvPr id="18" name="Google Shape;153;p21"/>
          <p:cNvSpPr txBox="1">
            <a:spLocks/>
          </p:cNvSpPr>
          <p:nvPr/>
        </p:nvSpPr>
        <p:spPr>
          <a:xfrm>
            <a:off x="4600303" y="2444214"/>
            <a:ext cx="2277835" cy="1865531"/>
          </a:xfrm>
          <a:prstGeom prst="rect">
            <a:avLst/>
          </a:prstGeom>
          <a:solidFill>
            <a:srgbClr val="000000">
              <a:alpha val="32690"/>
            </a:srgb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spcBef>
                <a:spcPts val="0"/>
              </a:spcBef>
            </a:pPr>
            <a:endParaRPr lang="en-US" sz="3000" dirty="0"/>
          </a:p>
        </p:txBody>
      </p:sp>
      <p:sp>
        <p:nvSpPr>
          <p:cNvPr id="17" name="Google Shape;153;p21"/>
          <p:cNvSpPr txBox="1">
            <a:spLocks/>
          </p:cNvSpPr>
          <p:nvPr/>
        </p:nvSpPr>
        <p:spPr>
          <a:xfrm>
            <a:off x="3539853" y="2463263"/>
            <a:ext cx="1030515" cy="1865531"/>
          </a:xfrm>
          <a:prstGeom prst="rect">
            <a:avLst/>
          </a:prstGeom>
          <a:solidFill>
            <a:srgbClr val="000000">
              <a:alpha val="32690"/>
            </a:srgbClr>
          </a:solidFill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spcBef>
                <a:spcPts val="0"/>
              </a:spcBef>
            </a:pPr>
            <a:endParaRPr lang="en-US" sz="3000" dirty="0"/>
          </a:p>
        </p:txBody>
      </p:sp>
      <p:grpSp>
        <p:nvGrpSpPr>
          <p:cNvPr id="16" name="Grupo 15"/>
          <p:cNvGrpSpPr/>
          <p:nvPr/>
        </p:nvGrpSpPr>
        <p:grpSpPr>
          <a:xfrm>
            <a:off x="3475446" y="2452829"/>
            <a:ext cx="5398406" cy="1875965"/>
            <a:chOff x="1786165" y="1545326"/>
            <a:chExt cx="5398406" cy="1875965"/>
          </a:xfrm>
        </p:grpSpPr>
        <p:sp>
          <p:nvSpPr>
            <p:cNvPr id="4" name="CuadroTexto 3"/>
            <p:cNvSpPr txBox="1"/>
            <p:nvPr/>
          </p:nvSpPr>
          <p:spPr>
            <a:xfrm>
              <a:off x="1843315" y="1545327"/>
              <a:ext cx="1088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smtClean="0">
                  <a:solidFill>
                    <a:schemeClr val="accent6"/>
                  </a:solidFill>
                </a:rPr>
                <a:t>Nombre y Foto</a:t>
              </a:r>
              <a:endParaRPr lang="es-CO" b="1" dirty="0">
                <a:solidFill>
                  <a:schemeClr val="accent6"/>
                </a:solidFill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3258458" y="1545326"/>
              <a:ext cx="1603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smtClean="0">
                  <a:solidFill>
                    <a:schemeClr val="accent6"/>
                  </a:solidFill>
                </a:rPr>
                <a:t>Características</a:t>
              </a:r>
              <a:endParaRPr lang="es-CO" b="1" dirty="0">
                <a:solidFill>
                  <a:schemeClr val="accent6"/>
                </a:solidFill>
              </a:endParaRPr>
            </a:p>
          </p:txBody>
        </p:sp>
        <p:sp>
          <p:nvSpPr>
            <p:cNvPr id="6" name="CuadroTexto 5"/>
            <p:cNvSpPr txBox="1"/>
            <p:nvPr/>
          </p:nvSpPr>
          <p:spPr>
            <a:xfrm>
              <a:off x="5406571" y="1545326"/>
              <a:ext cx="1777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b="1" dirty="0" smtClean="0">
                  <a:solidFill>
                    <a:schemeClr val="accent6"/>
                  </a:solidFill>
                </a:rPr>
                <a:t>Necesidades</a:t>
              </a:r>
              <a:endParaRPr lang="es-CO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8" name="Conector recto 7"/>
            <p:cNvCxnSpPr/>
            <p:nvPr/>
          </p:nvCxnSpPr>
          <p:spPr>
            <a:xfrm flipH="1">
              <a:off x="2924629" y="1555760"/>
              <a:ext cx="1" cy="186553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/>
            <p:cNvCxnSpPr/>
            <p:nvPr/>
          </p:nvCxnSpPr>
          <p:spPr>
            <a:xfrm flipH="1">
              <a:off x="5188856" y="1546235"/>
              <a:ext cx="1" cy="186553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/>
            <p:nvPr/>
          </p:nvCxnSpPr>
          <p:spPr>
            <a:xfrm flipH="1">
              <a:off x="7184570" y="1546235"/>
              <a:ext cx="1" cy="186553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11"/>
            <p:cNvCxnSpPr/>
            <p:nvPr/>
          </p:nvCxnSpPr>
          <p:spPr>
            <a:xfrm>
              <a:off x="1795690" y="1545327"/>
              <a:ext cx="5384798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/>
            <p:cNvCxnSpPr/>
            <p:nvPr/>
          </p:nvCxnSpPr>
          <p:spPr>
            <a:xfrm>
              <a:off x="1786165" y="3411766"/>
              <a:ext cx="5384798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4"/>
            <p:cNvCxnSpPr/>
            <p:nvPr/>
          </p:nvCxnSpPr>
          <p:spPr>
            <a:xfrm flipH="1">
              <a:off x="1799772" y="1545327"/>
              <a:ext cx="1" cy="1865531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Llamada rectangular redondeada 19"/>
          <p:cNvSpPr/>
          <p:nvPr/>
        </p:nvSpPr>
        <p:spPr>
          <a:xfrm>
            <a:off x="778872" y="2637495"/>
            <a:ext cx="2243728" cy="1432560"/>
          </a:xfrm>
          <a:prstGeom prst="wedgeRoundRectCallout">
            <a:avLst>
              <a:gd name="adj1" fmla="val 68146"/>
              <a:gd name="adj2" fmla="val -13031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accent6"/>
                </a:solidFill>
              </a:rPr>
              <a:t>Comienza poniéndole un nombre y una foto</a:t>
            </a:r>
            <a:endParaRPr lang="es-CO" dirty="0">
              <a:solidFill>
                <a:schemeClr val="accent6"/>
              </a:solidFill>
            </a:endParaRPr>
          </a:p>
        </p:txBody>
      </p:sp>
      <p:sp>
        <p:nvSpPr>
          <p:cNvPr id="21" name="Llamada rectangular redondeada 20"/>
          <p:cNvSpPr/>
          <p:nvPr/>
        </p:nvSpPr>
        <p:spPr>
          <a:xfrm>
            <a:off x="4307838" y="320040"/>
            <a:ext cx="2788013" cy="1638485"/>
          </a:xfrm>
          <a:prstGeom prst="wedgeRoundRectCallout">
            <a:avLst>
              <a:gd name="adj1" fmla="val 13129"/>
              <a:gd name="adj2" fmla="val 67820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accent6"/>
                </a:solidFill>
              </a:rPr>
              <a:t>Ahora sigue con las características de la persona. Puede incluir su ubicación, su trabajo, su estilo de vida, etc.</a:t>
            </a:r>
            <a:endParaRPr lang="es-CO" dirty="0">
              <a:solidFill>
                <a:schemeClr val="accent6"/>
              </a:solidFill>
            </a:endParaRPr>
          </a:p>
        </p:txBody>
      </p:sp>
      <p:sp>
        <p:nvSpPr>
          <p:cNvPr id="22" name="Llamada rectangular redondeada 21"/>
          <p:cNvSpPr/>
          <p:nvPr/>
        </p:nvSpPr>
        <p:spPr>
          <a:xfrm>
            <a:off x="9535973" y="2487350"/>
            <a:ext cx="2414633" cy="2038930"/>
          </a:xfrm>
          <a:prstGeom prst="wedgeRoundRectCallout">
            <a:avLst>
              <a:gd name="adj1" fmla="val -69685"/>
              <a:gd name="adj2" fmla="val -14496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accent6"/>
                </a:solidFill>
              </a:rPr>
              <a:t>Finalmente determina las necesidades que tiene esas personas que la harían utilizar el producto</a:t>
            </a:r>
            <a:endParaRPr lang="es-CO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7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851515" y="1414265"/>
            <a:ext cx="1824693" cy="1702276"/>
            <a:chOff x="4851515" y="1414265"/>
            <a:chExt cx="1824693" cy="1702276"/>
          </a:xfrm>
        </p:grpSpPr>
        <p:sp>
          <p:nvSpPr>
            <p:cNvPr id="5" name="Google Shape;83;p14"/>
            <p:cNvSpPr/>
            <p:nvPr/>
          </p:nvSpPr>
          <p:spPr>
            <a:xfrm>
              <a:off x="4851515" y="1414265"/>
              <a:ext cx="1824693" cy="1702276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450313" y="1803738"/>
              <a:ext cx="6270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5400" b="1" dirty="0" smtClean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" dirty="0" smtClean="0"/>
                <a:t>.</a:t>
              </a:r>
              <a:endParaRPr lang="es-CO" dirty="0"/>
            </a:p>
          </p:txBody>
        </p:sp>
      </p:grpSp>
      <p:sp>
        <p:nvSpPr>
          <p:cNvPr id="7" name="Google Shape;73;p13"/>
          <p:cNvSpPr txBox="1">
            <a:spLocks/>
          </p:cNvSpPr>
          <p:nvPr/>
        </p:nvSpPr>
        <p:spPr>
          <a:xfrm>
            <a:off x="2192272" y="3281857"/>
            <a:ext cx="7369282" cy="88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4400" kern="0" dirty="0" err="1" smtClean="0"/>
              <a:t>Story</a:t>
            </a:r>
            <a:r>
              <a:rPr lang="es-CO" sz="4400" kern="0" dirty="0" smtClean="0"/>
              <a:t> </a:t>
            </a:r>
            <a:r>
              <a:rPr lang="es-CO" sz="4400" kern="0" dirty="0" err="1" smtClean="0"/>
              <a:t>Mapping</a:t>
            </a:r>
            <a:endParaRPr kumimoji="0" lang="es-CO" sz="44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386927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story mapp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2"/>
          <a:stretch/>
        </p:blipFill>
        <p:spPr bwMode="auto">
          <a:xfrm>
            <a:off x="593091" y="1580197"/>
            <a:ext cx="7621269" cy="352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lamada rectangular redondeada 4"/>
          <p:cNvSpPr/>
          <p:nvPr/>
        </p:nvSpPr>
        <p:spPr>
          <a:xfrm>
            <a:off x="8774689" y="1747837"/>
            <a:ext cx="3091651" cy="2389141"/>
          </a:xfrm>
          <a:prstGeom prst="wedgeRoundRectCallout">
            <a:avLst>
              <a:gd name="adj1" fmla="val -34079"/>
              <a:gd name="adj2" fmla="val 66292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sz="1600" b="1" dirty="0" err="1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Story</a:t>
            </a:r>
            <a:r>
              <a:rPr lang="es-CO" sz="1600" b="1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</a:t>
            </a:r>
            <a:r>
              <a:rPr lang="es-CO" sz="1600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 una herramienta visual que mapea las funcionalidades de un producto contextualizado a un escenario. Su elaboración permite generar de manera mas sencilla el Product </a:t>
            </a:r>
            <a:r>
              <a:rPr lang="es-CO" sz="1600" dirty="0" err="1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76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1704814" y="1611824"/>
            <a:ext cx="63876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875295" y="1099066"/>
            <a:ext cx="123986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376048" y="1096484"/>
            <a:ext cx="123986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848387" y="1096486"/>
            <a:ext cx="123986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P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320725" y="1096486"/>
            <a:ext cx="123986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9114" y="1755168"/>
            <a:ext cx="65386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N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20" name="Llamada rectangular redondeada 19"/>
          <p:cNvSpPr/>
          <p:nvPr/>
        </p:nvSpPr>
        <p:spPr>
          <a:xfrm>
            <a:off x="8725694" y="1012561"/>
            <a:ext cx="3161506" cy="2223878"/>
          </a:xfrm>
          <a:prstGeom prst="wedgeRoundRectCallout">
            <a:avLst>
              <a:gd name="adj1" fmla="val 9919"/>
              <a:gd name="adj2" fmla="val 6534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primer lugar definimos el proceso/actividades de alto nivel, que tienen que ver directamente con el proceso de negocio que va estar relacionado con el producto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01" y="3952178"/>
            <a:ext cx="1708999" cy="1708999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149487" y="6053750"/>
            <a:ext cx="615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Tip: </a:t>
            </a:r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Prioriza tus personas y deja la mas prioritaria en el tope de la lista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Conector recto 22"/>
          <p:cNvCxnSpPr/>
          <p:nvPr/>
        </p:nvCxnSpPr>
        <p:spPr>
          <a:xfrm>
            <a:off x="1536219" y="1755168"/>
            <a:ext cx="0" cy="305150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2125980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291085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019635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913787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2" name="CuadroTexto 31"/>
          <p:cNvSpPr txBox="1"/>
          <p:nvPr/>
        </p:nvSpPr>
        <p:spPr>
          <a:xfrm>
            <a:off x="5533932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3" name="CuadroTexto 32"/>
          <p:cNvSpPr txBox="1"/>
          <p:nvPr/>
        </p:nvSpPr>
        <p:spPr>
          <a:xfrm>
            <a:off x="6393230" y="1742496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4" name="CuadroTexto 33"/>
          <p:cNvSpPr txBox="1"/>
          <p:nvPr/>
        </p:nvSpPr>
        <p:spPr>
          <a:xfrm>
            <a:off x="7034009" y="1742496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5" name="CuadroTexto 34"/>
          <p:cNvSpPr txBox="1"/>
          <p:nvPr/>
        </p:nvSpPr>
        <p:spPr>
          <a:xfrm>
            <a:off x="1758577" y="259117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6" name="CuadroTexto 35"/>
          <p:cNvSpPr txBox="1"/>
          <p:nvPr/>
        </p:nvSpPr>
        <p:spPr>
          <a:xfrm>
            <a:off x="3290708" y="261619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7" name="CuadroTexto 36"/>
          <p:cNvSpPr txBox="1"/>
          <p:nvPr/>
        </p:nvSpPr>
        <p:spPr>
          <a:xfrm>
            <a:off x="4021473" y="261619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8" name="CuadroTexto 37"/>
          <p:cNvSpPr txBox="1"/>
          <p:nvPr/>
        </p:nvSpPr>
        <p:spPr>
          <a:xfrm>
            <a:off x="4978417" y="261619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9" name="CuadroTexto 38"/>
          <p:cNvSpPr txBox="1"/>
          <p:nvPr/>
        </p:nvSpPr>
        <p:spPr>
          <a:xfrm>
            <a:off x="5588931" y="261619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393230" y="2598037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1" name="CuadroTexto 40"/>
          <p:cNvSpPr txBox="1"/>
          <p:nvPr/>
        </p:nvSpPr>
        <p:spPr>
          <a:xfrm>
            <a:off x="2364153" y="259117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769464" y="3096256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3" name="CuadroTexto 42"/>
          <p:cNvSpPr txBox="1"/>
          <p:nvPr/>
        </p:nvSpPr>
        <p:spPr>
          <a:xfrm>
            <a:off x="2402718" y="3113629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4" name="CuadroTexto 43"/>
          <p:cNvSpPr txBox="1"/>
          <p:nvPr/>
        </p:nvSpPr>
        <p:spPr>
          <a:xfrm>
            <a:off x="3345405" y="3142560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5" name="CuadroTexto 44"/>
          <p:cNvSpPr txBox="1"/>
          <p:nvPr/>
        </p:nvSpPr>
        <p:spPr>
          <a:xfrm>
            <a:off x="4979749" y="3121870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6" name="CuadroTexto 45"/>
          <p:cNvSpPr txBox="1"/>
          <p:nvPr/>
        </p:nvSpPr>
        <p:spPr>
          <a:xfrm>
            <a:off x="666607" y="2616194"/>
            <a:ext cx="65386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HU</a:t>
            </a:r>
            <a:endParaRPr lang="es-CO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51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851515" y="1414265"/>
            <a:ext cx="1824693" cy="1702276"/>
            <a:chOff x="4851515" y="1414265"/>
            <a:chExt cx="1824693" cy="1702276"/>
          </a:xfrm>
        </p:grpSpPr>
        <p:sp>
          <p:nvSpPr>
            <p:cNvPr id="5" name="Google Shape;83;p14"/>
            <p:cNvSpPr/>
            <p:nvPr/>
          </p:nvSpPr>
          <p:spPr>
            <a:xfrm>
              <a:off x="4851515" y="1414265"/>
              <a:ext cx="1824693" cy="1702276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450313" y="1803738"/>
              <a:ext cx="6270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54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r>
                <a:rPr lang="en" dirty="0" smtClean="0"/>
                <a:t>.</a:t>
              </a:r>
              <a:endParaRPr lang="es-CO" dirty="0"/>
            </a:p>
          </p:txBody>
        </p:sp>
      </p:grpSp>
      <p:sp>
        <p:nvSpPr>
          <p:cNvPr id="7" name="Google Shape;73;p13"/>
          <p:cNvSpPr txBox="1">
            <a:spLocks/>
          </p:cNvSpPr>
          <p:nvPr/>
        </p:nvSpPr>
        <p:spPr>
          <a:xfrm>
            <a:off x="2192272" y="3281857"/>
            <a:ext cx="7369282" cy="88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4400" kern="0" dirty="0" smtClean="0"/>
              <a:t>Mínimo Producto Viable</a:t>
            </a:r>
            <a:endParaRPr kumimoji="0" lang="es-CO" sz="44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381834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cto 5"/>
          <p:cNvCxnSpPr/>
          <p:nvPr/>
        </p:nvCxnSpPr>
        <p:spPr>
          <a:xfrm>
            <a:off x="1704814" y="1611824"/>
            <a:ext cx="6387626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1875295" y="1099066"/>
            <a:ext cx="123986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376048" y="1096484"/>
            <a:ext cx="123986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848387" y="1096486"/>
            <a:ext cx="123986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P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320725" y="1096486"/>
            <a:ext cx="1239864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P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49114" y="1755168"/>
            <a:ext cx="65386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N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20" name="Llamada rectangular redondeada 19"/>
          <p:cNvSpPr/>
          <p:nvPr/>
        </p:nvSpPr>
        <p:spPr>
          <a:xfrm>
            <a:off x="8725694" y="1012561"/>
            <a:ext cx="3161506" cy="2223878"/>
          </a:xfrm>
          <a:prstGeom prst="wedgeRoundRectCallout">
            <a:avLst>
              <a:gd name="adj1" fmla="val 9919"/>
              <a:gd name="adj2" fmla="val 6534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 smtClean="0">
                <a:solidFill>
                  <a:schemeClr val="accent6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escogen las HU que son imprescindibles para cumplir el flujo de negocio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01" y="3952178"/>
            <a:ext cx="1708999" cy="1708999"/>
          </a:xfrm>
          <a:prstGeom prst="rect">
            <a:avLst/>
          </a:prstGeom>
        </p:spPr>
      </p:pic>
      <p:cxnSp>
        <p:nvCxnSpPr>
          <p:cNvPr id="23" name="Conector recto 22"/>
          <p:cNvCxnSpPr/>
          <p:nvPr/>
        </p:nvCxnSpPr>
        <p:spPr>
          <a:xfrm>
            <a:off x="1536219" y="1755168"/>
            <a:ext cx="0" cy="3906009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2125980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291085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019635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1" name="CuadroTexto 30"/>
          <p:cNvSpPr txBox="1"/>
          <p:nvPr/>
        </p:nvSpPr>
        <p:spPr>
          <a:xfrm>
            <a:off x="4913787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2" name="CuadroTexto 31"/>
          <p:cNvSpPr txBox="1"/>
          <p:nvPr/>
        </p:nvSpPr>
        <p:spPr>
          <a:xfrm>
            <a:off x="5533932" y="1755168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3" name="CuadroTexto 32"/>
          <p:cNvSpPr txBox="1"/>
          <p:nvPr/>
        </p:nvSpPr>
        <p:spPr>
          <a:xfrm>
            <a:off x="6393230" y="1742496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4" name="CuadroTexto 33"/>
          <p:cNvSpPr txBox="1"/>
          <p:nvPr/>
        </p:nvSpPr>
        <p:spPr>
          <a:xfrm>
            <a:off x="7034009" y="1742496"/>
            <a:ext cx="434340" cy="369332"/>
          </a:xfrm>
          <a:prstGeom prst="rec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5" name="CuadroTexto 34"/>
          <p:cNvSpPr txBox="1"/>
          <p:nvPr/>
        </p:nvSpPr>
        <p:spPr>
          <a:xfrm>
            <a:off x="1758577" y="259117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6" name="CuadroTexto 35"/>
          <p:cNvSpPr txBox="1"/>
          <p:nvPr/>
        </p:nvSpPr>
        <p:spPr>
          <a:xfrm>
            <a:off x="3290708" y="261619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7" name="CuadroTexto 36"/>
          <p:cNvSpPr txBox="1"/>
          <p:nvPr/>
        </p:nvSpPr>
        <p:spPr>
          <a:xfrm>
            <a:off x="4021473" y="261619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8" name="CuadroTexto 37"/>
          <p:cNvSpPr txBox="1"/>
          <p:nvPr/>
        </p:nvSpPr>
        <p:spPr>
          <a:xfrm>
            <a:off x="4978417" y="261619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39" name="CuadroTexto 38"/>
          <p:cNvSpPr txBox="1"/>
          <p:nvPr/>
        </p:nvSpPr>
        <p:spPr>
          <a:xfrm>
            <a:off x="5588931" y="261619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393230" y="2598037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1" name="CuadroTexto 40"/>
          <p:cNvSpPr txBox="1"/>
          <p:nvPr/>
        </p:nvSpPr>
        <p:spPr>
          <a:xfrm>
            <a:off x="2364153" y="2591174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769464" y="3096256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3" name="CuadroTexto 42"/>
          <p:cNvSpPr txBox="1"/>
          <p:nvPr/>
        </p:nvSpPr>
        <p:spPr>
          <a:xfrm>
            <a:off x="2357833" y="3086165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4" name="CuadroTexto 43"/>
          <p:cNvSpPr txBox="1"/>
          <p:nvPr/>
        </p:nvSpPr>
        <p:spPr>
          <a:xfrm>
            <a:off x="3345405" y="3142560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5" name="CuadroTexto 44"/>
          <p:cNvSpPr txBox="1"/>
          <p:nvPr/>
        </p:nvSpPr>
        <p:spPr>
          <a:xfrm>
            <a:off x="4979749" y="3121870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46" name="CuadroTexto 45"/>
          <p:cNvSpPr txBox="1"/>
          <p:nvPr/>
        </p:nvSpPr>
        <p:spPr>
          <a:xfrm>
            <a:off x="666607" y="2616194"/>
            <a:ext cx="65386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HU</a:t>
            </a:r>
            <a:endParaRPr lang="es-CO" b="1" dirty="0">
              <a:solidFill>
                <a:schemeClr val="accent6"/>
              </a:solidFill>
            </a:endParaRPr>
          </a:p>
        </p:txBody>
      </p:sp>
      <p:cxnSp>
        <p:nvCxnSpPr>
          <p:cNvPr id="47" name="Conector recto 46"/>
          <p:cNvCxnSpPr/>
          <p:nvPr/>
        </p:nvCxnSpPr>
        <p:spPr>
          <a:xfrm>
            <a:off x="1630680" y="3822217"/>
            <a:ext cx="646176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734251" y="4089277"/>
            <a:ext cx="653861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MVP</a:t>
            </a:r>
            <a:endParaRPr lang="es-CO" b="1" dirty="0">
              <a:solidFill>
                <a:schemeClr val="accent6"/>
              </a:solidFill>
            </a:endParaRPr>
          </a:p>
        </p:txBody>
      </p:sp>
      <p:cxnSp>
        <p:nvCxnSpPr>
          <p:cNvPr id="54" name="Conector recto 53"/>
          <p:cNvCxnSpPr/>
          <p:nvPr/>
        </p:nvCxnSpPr>
        <p:spPr>
          <a:xfrm>
            <a:off x="1655493" y="4806677"/>
            <a:ext cx="6461760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adroTexto 54"/>
          <p:cNvSpPr txBox="1"/>
          <p:nvPr/>
        </p:nvSpPr>
        <p:spPr>
          <a:xfrm>
            <a:off x="274321" y="5186317"/>
            <a:ext cx="1080162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</a:rPr>
              <a:t>Release 2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7093711" y="2584951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7" name="CuadroTexto 56"/>
          <p:cNvSpPr txBox="1"/>
          <p:nvPr/>
        </p:nvSpPr>
        <p:spPr>
          <a:xfrm>
            <a:off x="6393230" y="3176207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8" name="CuadroTexto 57"/>
          <p:cNvSpPr txBox="1"/>
          <p:nvPr/>
        </p:nvSpPr>
        <p:spPr>
          <a:xfrm>
            <a:off x="7692098" y="2598037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9" name="CuadroTexto 58"/>
          <p:cNvSpPr txBox="1"/>
          <p:nvPr/>
        </p:nvSpPr>
        <p:spPr>
          <a:xfrm>
            <a:off x="7070622" y="3146489"/>
            <a:ext cx="43434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817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44 L 0.00104 0.224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00104 0.1497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3.75E-6 0.2162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1.875E-6 0.2162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2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-0.00026 0.1601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0.00221 0.3516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75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0.00104 0.2710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354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00195 0.2775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386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7037E-6 L -0.00547 0.3541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1770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-0.00456 0.3504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175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0056 0.4171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2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56" grpId="0" animBg="1"/>
      <p:bldP spid="58" grpId="0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10" y="416636"/>
            <a:ext cx="7749984" cy="5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7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Preguntas</a:t>
            </a:r>
            <a:r>
              <a:rPr lang="en-US" dirty="0" smtClean="0"/>
              <a:t> 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750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7;p27"/>
          <p:cNvSpPr txBox="1">
            <a:spLocks/>
          </p:cNvSpPr>
          <p:nvPr/>
        </p:nvSpPr>
        <p:spPr>
          <a:xfrm>
            <a:off x="1533215" y="2400534"/>
            <a:ext cx="9156000" cy="185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tabLst/>
              <a:defRPr/>
            </a:pPr>
            <a:r>
              <a:rPr kumimoji="0" lang="es-CO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ter Turncoat"/>
                <a:ea typeface="Walter Turncoat"/>
                <a:sym typeface="Walter Turncoat"/>
              </a:rPr>
              <a:t>Todo</a:t>
            </a:r>
            <a:r>
              <a:rPr kumimoji="0" lang="es-CO" sz="32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ter Turncoat"/>
                <a:ea typeface="Walter Turncoat"/>
                <a:sym typeface="Walter Turncoat"/>
              </a:rPr>
              <a:t> lo que ocurre (o podría ocurrir) antes del primer Pi </a:t>
            </a:r>
            <a:r>
              <a:rPr kumimoji="0" lang="es-CO" sz="3200" b="0" i="0" u="none" strike="noStrike" kern="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alter Turncoat"/>
                <a:ea typeface="Walter Turncoat"/>
                <a:sym typeface="Walter Turncoat"/>
              </a:rPr>
              <a:t>Planing</a:t>
            </a:r>
            <a:endParaRPr kumimoji="0" lang="es-CO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alter Turncoat"/>
              <a:ea typeface="Walter Turncoat"/>
              <a:sym typeface="Walter Turncoat"/>
            </a:endParaRPr>
          </a:p>
        </p:txBody>
      </p:sp>
    </p:spTree>
    <p:extLst>
      <p:ext uri="{BB962C8B-B14F-4D97-AF65-F5344CB8AC3E}">
        <p14:creationId xmlns:p14="http://schemas.microsoft.com/office/powerpoint/2010/main" val="21728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5;p37"/>
          <p:cNvSpPr/>
          <p:nvPr/>
        </p:nvSpPr>
        <p:spPr>
          <a:xfrm>
            <a:off x="4741219" y="4630531"/>
            <a:ext cx="1848965" cy="1458181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 smtClean="0"/>
              <a:t>     </a:t>
            </a:r>
            <a:endParaRPr dirty="0"/>
          </a:p>
        </p:txBody>
      </p:sp>
      <p:sp>
        <p:nvSpPr>
          <p:cNvPr id="5" name="Llamada ovalada 4"/>
          <p:cNvSpPr/>
          <p:nvPr/>
        </p:nvSpPr>
        <p:spPr>
          <a:xfrm>
            <a:off x="1093934" y="1466684"/>
            <a:ext cx="1981200" cy="1371600"/>
          </a:xfrm>
          <a:prstGeom prst="wedgeEllipseCallout">
            <a:avLst>
              <a:gd name="adj1" fmla="val 28579"/>
              <a:gd name="adj2" fmla="val 57095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Prioridad?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lamada ovalada 5"/>
          <p:cNvSpPr/>
          <p:nvPr/>
        </p:nvSpPr>
        <p:spPr>
          <a:xfrm>
            <a:off x="3765859" y="1391698"/>
            <a:ext cx="1950720" cy="1127760"/>
          </a:xfrm>
          <a:prstGeom prst="wedgeEllipseCallout">
            <a:avLst>
              <a:gd name="adj1" fmla="val 22329"/>
              <a:gd name="adj2" fmla="val 7871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lamada ovalada 6"/>
          <p:cNvSpPr/>
          <p:nvPr/>
        </p:nvSpPr>
        <p:spPr>
          <a:xfrm>
            <a:off x="6265661" y="1343549"/>
            <a:ext cx="1722120" cy="1127760"/>
          </a:xfrm>
          <a:prstGeom prst="wedgeEllipseCallout">
            <a:avLst>
              <a:gd name="adj1" fmla="val -22748"/>
              <a:gd name="adj2" fmla="val 70609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alineado?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lamada ovalada 7"/>
          <p:cNvSpPr/>
          <p:nvPr/>
        </p:nvSpPr>
        <p:spPr>
          <a:xfrm>
            <a:off x="5737860" y="2987040"/>
            <a:ext cx="1722120" cy="1127760"/>
          </a:xfrm>
          <a:prstGeom prst="wedgeEllipseCallout">
            <a:avLst>
              <a:gd name="adj1" fmla="val -34253"/>
              <a:gd name="adj2" fmla="val 61149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Visión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lamada ovalada 8"/>
          <p:cNvSpPr/>
          <p:nvPr/>
        </p:nvSpPr>
        <p:spPr>
          <a:xfrm>
            <a:off x="2890675" y="3157109"/>
            <a:ext cx="1722120" cy="1127760"/>
          </a:xfrm>
          <a:prstGeom prst="wedgeEllipseCallout">
            <a:avLst>
              <a:gd name="adj1" fmla="val 35659"/>
              <a:gd name="adj2" fmla="val 54392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Refinado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lamada ovalada 9"/>
          <p:cNvSpPr/>
          <p:nvPr/>
        </p:nvSpPr>
        <p:spPr>
          <a:xfrm>
            <a:off x="8134350" y="2987040"/>
            <a:ext cx="1722120" cy="1127760"/>
          </a:xfrm>
          <a:prstGeom prst="wedgeEllipseCallout">
            <a:avLst>
              <a:gd name="adj1" fmla="val -40448"/>
              <a:gd name="adj2" fmla="val 4898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Riesgo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590184" y="4630531"/>
            <a:ext cx="5293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s-CO" sz="4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6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4851515" y="1414265"/>
            <a:ext cx="1824693" cy="1702276"/>
            <a:chOff x="4851515" y="1414265"/>
            <a:chExt cx="1824693" cy="1702276"/>
          </a:xfrm>
        </p:grpSpPr>
        <p:sp>
          <p:nvSpPr>
            <p:cNvPr id="6" name="Google Shape;83;p14"/>
            <p:cNvSpPr/>
            <p:nvPr/>
          </p:nvSpPr>
          <p:spPr>
            <a:xfrm>
              <a:off x="4851515" y="1414265"/>
              <a:ext cx="1824693" cy="1702276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Rectángulo 6"/>
            <p:cNvSpPr/>
            <p:nvPr/>
          </p:nvSpPr>
          <p:spPr>
            <a:xfrm>
              <a:off x="5450313" y="1803738"/>
              <a:ext cx="6270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54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" dirty="0"/>
                <a:t>.</a:t>
              </a:r>
              <a:endParaRPr lang="es-CO" dirty="0"/>
            </a:p>
          </p:txBody>
        </p:sp>
      </p:grpSp>
      <p:sp>
        <p:nvSpPr>
          <p:cNvPr id="8" name="Google Shape;73;p13"/>
          <p:cNvSpPr txBox="1">
            <a:spLocks/>
          </p:cNvSpPr>
          <p:nvPr/>
        </p:nvSpPr>
        <p:spPr>
          <a:xfrm>
            <a:off x="2597678" y="3422155"/>
            <a:ext cx="6593700" cy="88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3600" kern="0" dirty="0" smtClean="0"/>
              <a:t>Reúne </a:t>
            </a:r>
            <a:r>
              <a:rPr lang="es-CO" sz="3600" kern="0" dirty="0" smtClean="0"/>
              <a:t>a todas las Personas</a:t>
            </a:r>
            <a:endParaRPr kumimoji="0" lang="es-CO" sz="36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  <p:sp>
        <p:nvSpPr>
          <p:cNvPr id="9" name="Google Shape;330;p37"/>
          <p:cNvSpPr/>
          <p:nvPr/>
        </p:nvSpPr>
        <p:spPr>
          <a:xfrm>
            <a:off x="6833003" y="4306843"/>
            <a:ext cx="1572250" cy="1341693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32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akeholders map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2" b="187"/>
          <a:stretch/>
        </p:blipFill>
        <p:spPr bwMode="auto">
          <a:xfrm>
            <a:off x="2838450" y="1140837"/>
            <a:ext cx="6096000" cy="554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76225"/>
            <a:ext cx="9144000" cy="1004888"/>
          </a:xfrm>
        </p:spPr>
        <p:txBody>
          <a:bodyPr/>
          <a:lstStyle/>
          <a:p>
            <a:r>
              <a:rPr lang="es-CO" dirty="0" smtClean="0"/>
              <a:t>Mapa </a:t>
            </a:r>
            <a:r>
              <a:rPr lang="es-CO" dirty="0" err="1" smtClean="0"/>
              <a:t>Stakeholders</a:t>
            </a:r>
            <a:endParaRPr lang="es-CO" dirty="0"/>
          </a:p>
        </p:txBody>
      </p:sp>
      <p:sp>
        <p:nvSpPr>
          <p:cNvPr id="6" name="Google Shape;359;p37"/>
          <p:cNvSpPr/>
          <p:nvPr/>
        </p:nvSpPr>
        <p:spPr>
          <a:xfrm>
            <a:off x="5629246" y="4038599"/>
            <a:ext cx="514407" cy="542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58;p37"/>
          <p:cNvSpPr/>
          <p:nvPr/>
        </p:nvSpPr>
        <p:spPr>
          <a:xfrm>
            <a:off x="3940640" y="2196968"/>
            <a:ext cx="336085" cy="517657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57;p37"/>
          <p:cNvSpPr/>
          <p:nvPr/>
        </p:nvSpPr>
        <p:spPr>
          <a:xfrm>
            <a:off x="6919606" y="3125008"/>
            <a:ext cx="319394" cy="572855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08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4851515" y="1414265"/>
            <a:ext cx="1824693" cy="1702276"/>
            <a:chOff x="4851515" y="1414265"/>
            <a:chExt cx="1824693" cy="1702276"/>
          </a:xfrm>
        </p:grpSpPr>
        <p:sp>
          <p:nvSpPr>
            <p:cNvPr id="5" name="Google Shape;83;p14"/>
            <p:cNvSpPr/>
            <p:nvPr/>
          </p:nvSpPr>
          <p:spPr>
            <a:xfrm>
              <a:off x="4851515" y="1414265"/>
              <a:ext cx="1824693" cy="1702276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Rectángulo 5"/>
            <p:cNvSpPr/>
            <p:nvPr/>
          </p:nvSpPr>
          <p:spPr>
            <a:xfrm>
              <a:off x="5450313" y="1803738"/>
              <a:ext cx="62709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54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" dirty="0" smtClean="0"/>
                <a:t>.</a:t>
              </a:r>
              <a:endParaRPr lang="es-CO" dirty="0"/>
            </a:p>
          </p:txBody>
        </p:sp>
      </p:grpSp>
      <p:sp>
        <p:nvSpPr>
          <p:cNvPr id="7" name="Google Shape;73;p13"/>
          <p:cNvSpPr txBox="1">
            <a:spLocks/>
          </p:cNvSpPr>
          <p:nvPr/>
        </p:nvSpPr>
        <p:spPr>
          <a:xfrm>
            <a:off x="2231918" y="3216376"/>
            <a:ext cx="7369282" cy="884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tabLst/>
              <a:defRPr/>
            </a:pPr>
            <a:r>
              <a:rPr lang="es-CO" sz="3600" kern="0" dirty="0" smtClean="0"/>
              <a:t>Contextualización</a:t>
            </a:r>
            <a:endParaRPr kumimoji="0" lang="es-CO" sz="3600" b="0" i="0" u="none" strike="noStrike" kern="0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Sniglet"/>
            </a:endParaRPr>
          </a:p>
        </p:txBody>
      </p:sp>
    </p:spTree>
    <p:extLst>
      <p:ext uri="{BB962C8B-B14F-4D97-AF65-F5344CB8AC3E}">
        <p14:creationId xmlns:p14="http://schemas.microsoft.com/office/powerpoint/2010/main" val="224524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lamada rectangular 8"/>
          <p:cNvSpPr/>
          <p:nvPr/>
        </p:nvSpPr>
        <p:spPr>
          <a:xfrm>
            <a:off x="2346960" y="731520"/>
            <a:ext cx="3870960" cy="1935480"/>
          </a:xfrm>
          <a:prstGeom prst="wedgeRectCallout">
            <a:avLst>
              <a:gd name="adj1" fmla="val -7403"/>
              <a:gd name="adj2" fmla="val 66437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primero que tenemos que asegurar es que </a:t>
            </a:r>
            <a:r>
              <a:rPr lang="es-CO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los miembros del equipo entendamos la </a:t>
            </a:r>
            <a:r>
              <a:rPr lang="es-CO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</a:t>
            </a:r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razón del proyecto!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362" y="3446998"/>
            <a:ext cx="1695240" cy="1695240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017981" y="5620582"/>
            <a:ext cx="6156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Tip:</a:t>
            </a:r>
            <a:r>
              <a:rPr lang="es-CO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Recuerda que no solo es importante que el equipo sepa la razón, si no que se entienda (el trasfondo)</a:t>
            </a:r>
            <a:endParaRPr lang="es-CO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02" y="3446998"/>
            <a:ext cx="1820758" cy="182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507</Words>
  <Application>Microsoft Office PowerPoint</Application>
  <PresentationFormat>Panorámica</PresentationFormat>
  <Paragraphs>80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Arial</vt:lpstr>
      <vt:lpstr>Calibri</vt:lpstr>
      <vt:lpstr>Dax-Light</vt:lpstr>
      <vt:lpstr>Dax-Regular</vt:lpstr>
      <vt:lpstr>Sniglet</vt:lpstr>
      <vt:lpstr>Tahoma</vt:lpstr>
      <vt:lpstr>Walter Turncoat</vt:lpstr>
      <vt:lpstr>Office Theme</vt:lpstr>
      <vt:lpstr>Inception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 Stakeholders</vt:lpstr>
      <vt:lpstr>Presentación de PowerPoint</vt:lpstr>
      <vt:lpstr>Presentación de PowerPoint</vt:lpstr>
      <vt:lpstr>Ayudar a reducir el índice de criminalidad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 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223</cp:revision>
  <dcterms:created xsi:type="dcterms:W3CDTF">2017-11-17T14:24:00Z</dcterms:created>
  <dcterms:modified xsi:type="dcterms:W3CDTF">2018-11-06T19:09:02Z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0x0101006A61BD717F7B23488566BEE52F71377A</vt:lpwstr>
  </property>
  <property fmtid="{D5CDD505-2E9C-101B-9397-08002B2CF9AE}" pid="3" name="_dlc_DocIdItemGuid">
    <vt:lpwstr>bfc61f4c-0d59-42e9-b456-d5e117604110</vt:lpwstr>
  </property>
  <property fmtid="{D5CDD505-2E9C-101B-9397-08002B2CF9AE}" pid="4" name="KSOProductBuildVer">
    <vt:lpwstr>3082-10.2.0.5965</vt:lpwstr>
  </property>
</Properties>
</file>